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7"/>
  </p:notesMasterIdLst>
  <p:handoutMasterIdLst>
    <p:handoutMasterId r:id="rId8"/>
  </p:handoutMasterIdLst>
  <p:sldIdLst>
    <p:sldId id="256" r:id="rId2"/>
    <p:sldId id="257" r:id="rId3"/>
    <p:sldId id="259" r:id="rId4"/>
    <p:sldId id="258" r:id="rId5"/>
    <p:sldId id="260" r:id="rId6"/>
  </p:sldIdLst>
  <p:sldSz cx="9144000" cy="6858000" type="screen4x3"/>
  <p:notesSz cx="6797675" cy="9926638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ittlere Formatvorlage 2 - Akz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8" d="100"/>
          <a:sy n="128" d="100"/>
        </p:scale>
        <p:origin x="-1098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CH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A0A44A8-6C54-4603-A0BC-3A267319114E}" type="datetimeFigureOut">
              <a:rPr lang="de-CH" smtClean="0"/>
              <a:t>07.08.2017</a:t>
            </a:fld>
            <a:endParaRPr lang="de-CH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CH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7E96F49-7FED-4396-8332-8491A9C137E3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90557000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CH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05217F-2714-4BF6-912E-64DAE3EC2B93}" type="datetimeFigureOut">
              <a:rPr lang="de-CH" smtClean="0"/>
              <a:t>07.08.2017</a:t>
            </a:fld>
            <a:endParaRPr lang="de-CH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CH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6028E7A-B3BF-4293-A609-F899D92A0E72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4434451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028E7A-B3BF-4293-A609-F899D92A0E72}" type="slidenum">
              <a:rPr lang="de-CH" smtClean="0"/>
              <a:t>1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20401118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028E7A-B3BF-4293-A609-F899D92A0E72}" type="slidenum">
              <a:rPr lang="de-CH" smtClean="0"/>
              <a:t>2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57054271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028E7A-B3BF-4293-A609-F899D92A0E72}" type="slidenum">
              <a:rPr lang="de-CH" smtClean="0"/>
              <a:t>3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2174149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028E7A-B3BF-4293-A609-F899D92A0E72}" type="slidenum">
              <a:rPr lang="de-CH" smtClean="0"/>
              <a:t>4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73568611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028E7A-B3BF-4293-A609-F899D92A0E72}" type="slidenum">
              <a:rPr lang="de-CH" smtClean="0"/>
              <a:t>5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4471115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228600"/>
            <a:ext cx="7772400" cy="4571999"/>
          </a:xfrm>
        </p:spPr>
        <p:txBody>
          <a:bodyPr anchor="ctr">
            <a:noAutofit/>
          </a:bodyPr>
          <a:lstStyle>
            <a:lvl1pPr>
              <a:lnSpc>
                <a:spcPct val="100000"/>
              </a:lnSpc>
              <a:defRPr sz="8800" spc="-80" baseline="0">
                <a:solidFill>
                  <a:schemeClr val="tx1"/>
                </a:solidFill>
              </a:defRPr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4800600"/>
            <a:ext cx="6858000" cy="914400"/>
          </a:xfrm>
        </p:spPr>
        <p:txBody>
          <a:bodyPr/>
          <a:lstStyle>
            <a:lvl1pPr marL="0" indent="0" algn="l">
              <a:buNone/>
              <a:defRPr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61C9B1-B016-4E8E-8C25-7200254FA83A}" type="datetimeFigureOut">
              <a:rPr lang="de-CH" smtClean="0"/>
              <a:t>07.08.2017</a:t>
            </a:fld>
            <a:endParaRPr lang="de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D5C2DD5-2279-4C1F-AF7C-284B3C8AA2B9}" type="slidenum">
              <a:rPr lang="de-CH" smtClean="0"/>
              <a:t>‹Nr.›</a:t>
            </a:fld>
            <a:endParaRPr lang="de-CH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61C9B1-B016-4E8E-8C25-7200254FA83A}" type="datetimeFigureOut">
              <a:rPr lang="de-CH" smtClean="0"/>
              <a:t>07.08.2017</a:t>
            </a:fld>
            <a:endParaRPr lang="de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C2DD5-2279-4C1F-AF7C-284B3C8AA2B9}" type="slidenum">
              <a:rPr lang="de-CH" smtClean="0"/>
              <a:t>‹Nr.›</a:t>
            </a:fld>
            <a:endParaRPr lang="de-CH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61C9B1-B016-4E8E-8C25-7200254FA83A}" type="datetimeFigureOut">
              <a:rPr lang="de-CH" smtClean="0"/>
              <a:t>07.08.2017</a:t>
            </a:fld>
            <a:endParaRPr lang="de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C2DD5-2279-4C1F-AF7C-284B3C8AA2B9}" type="slidenum">
              <a:rPr lang="de-CH" smtClean="0"/>
              <a:t>‹Nr.›</a:t>
            </a:fld>
            <a:endParaRPr lang="de-CH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61C9B1-B016-4E8E-8C25-7200254FA83A}" type="datetimeFigureOut">
              <a:rPr lang="de-CH" smtClean="0"/>
              <a:t>07.08.2017</a:t>
            </a:fld>
            <a:endParaRPr lang="de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C2DD5-2279-4C1F-AF7C-284B3C8AA2B9}" type="slidenum">
              <a:rPr lang="de-CH" smtClean="0"/>
              <a:t>‹Nr.›</a:t>
            </a:fld>
            <a:endParaRPr lang="de-CH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47800"/>
            <a:ext cx="7772400" cy="4321175"/>
          </a:xfrm>
        </p:spPr>
        <p:txBody>
          <a:bodyPr anchor="ctr">
            <a:noAutofit/>
          </a:bodyPr>
          <a:lstStyle>
            <a:lvl1pPr algn="l">
              <a:lnSpc>
                <a:spcPct val="100000"/>
              </a:lnSpc>
              <a:defRPr sz="8800" b="0" cap="all" spc="-80" baseline="0">
                <a:solidFill>
                  <a:schemeClr val="tx1"/>
                </a:solidFill>
              </a:defRPr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28601"/>
            <a:ext cx="7772400" cy="1066800"/>
          </a:xfrm>
        </p:spPr>
        <p:txBody>
          <a:bodyPr anchor="b"/>
          <a:lstStyle>
            <a:lvl1pPr marL="0" indent="0">
              <a:buNone/>
              <a:defRPr sz="2000"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61C9B1-B016-4E8E-8C25-7200254FA83A}" type="datetimeFigureOut">
              <a:rPr lang="de-CH" smtClean="0"/>
              <a:t>07.08.2017</a:t>
            </a:fld>
            <a:endParaRPr lang="de-CH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D5C2DD5-2279-4C1F-AF7C-284B3C8AA2B9}" type="slidenum">
              <a:rPr lang="de-CH" smtClean="0"/>
              <a:t>‹Nr.›</a:t>
            </a:fld>
            <a:endParaRPr lang="de-CH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de-CH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30680" y="1574800"/>
            <a:ext cx="32918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90160" y="1574800"/>
            <a:ext cx="32918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61C9B1-B016-4E8E-8C25-7200254FA83A}" type="datetimeFigureOut">
              <a:rPr lang="de-CH" smtClean="0"/>
              <a:t>07.08.2017</a:t>
            </a:fld>
            <a:endParaRPr lang="de-C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C2DD5-2279-4C1F-AF7C-284B3C8AA2B9}" type="slidenum">
              <a:rPr lang="de-CH" smtClean="0"/>
              <a:t>‹Nr.›</a:t>
            </a:fld>
            <a:endParaRPr lang="de-CH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7632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sz="1800" b="0" cap="all" spc="10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27632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93208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lang="en-US" sz="1800" b="0" kern="1200" cap="all" spc="100" baseline="0" dirty="0" smtClean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</a:pPr>
            <a:r>
              <a:rPr lang="de-DE" smtClean="0"/>
              <a:t>Textmasterformat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93208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61C9B1-B016-4E8E-8C25-7200254FA83A}" type="datetimeFigureOut">
              <a:rPr lang="de-CH" smtClean="0"/>
              <a:t>07.08.2017</a:t>
            </a:fld>
            <a:endParaRPr lang="de-CH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C2DD5-2279-4C1F-AF7C-284B3C8AA2B9}" type="slidenum">
              <a:rPr lang="de-CH" smtClean="0"/>
              <a:t>‹Nr.›</a:t>
            </a:fld>
            <a:endParaRPr lang="de-CH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61C9B1-B016-4E8E-8C25-7200254FA83A}" type="datetimeFigureOut">
              <a:rPr lang="de-CH" smtClean="0"/>
              <a:t>07.08.2017</a:t>
            </a:fld>
            <a:endParaRPr lang="de-CH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C2DD5-2279-4C1F-AF7C-284B3C8AA2B9}" type="slidenum">
              <a:rPr lang="de-CH" smtClean="0"/>
              <a:t>‹Nr.›</a:t>
            </a:fld>
            <a:endParaRPr lang="de-CH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61C9B1-B016-4E8E-8C25-7200254FA83A}" type="datetimeFigureOut">
              <a:rPr lang="de-CH" smtClean="0"/>
              <a:t>07.08.2017</a:t>
            </a:fld>
            <a:endParaRPr lang="de-CH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C2DD5-2279-4C1F-AF7C-284B3C8AA2B9}" type="slidenum">
              <a:rPr lang="de-CH" smtClean="0"/>
              <a:t>‹Nr.›</a:t>
            </a:fld>
            <a:endParaRPr lang="de-CH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600200"/>
            <a:ext cx="5111750" cy="44805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600200"/>
            <a:ext cx="3008313" cy="4480560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61C9B1-B016-4E8E-8C25-7200254FA83A}" type="datetimeFigureOut">
              <a:rPr lang="de-CH" smtClean="0"/>
              <a:t>07.08.2017</a:t>
            </a:fld>
            <a:endParaRPr lang="de-C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C2DD5-2279-4C1F-AF7C-284B3C8AA2B9}" type="slidenum">
              <a:rPr lang="de-CH" smtClean="0"/>
              <a:t>‹Nr.›</a:t>
            </a:fld>
            <a:endParaRPr lang="de-CH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-1" y="0"/>
            <a:ext cx="9000877" cy="4846320"/>
          </a:xfrm>
          <a:solidFill>
            <a:schemeClr val="bg1">
              <a:lumMod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 smtClean="0"/>
              <a:t>Bild durch Klicken auf Symbol hinzufügen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5715000"/>
            <a:ext cx="8153400" cy="4572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61C9B1-B016-4E8E-8C25-7200254FA83A}" type="datetimeFigureOut">
              <a:rPr lang="de-CH" smtClean="0"/>
              <a:t>07.08.2017</a:t>
            </a:fld>
            <a:endParaRPr lang="de-C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D5C2DD5-2279-4C1F-AF7C-284B3C8AA2B9}" type="slidenum">
              <a:rPr lang="de-CH" smtClean="0"/>
              <a:t>‹Nr.›</a:t>
            </a:fld>
            <a:endParaRPr lang="de-CH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457200" y="4953000"/>
            <a:ext cx="8153400" cy="762000"/>
          </a:xfrm>
        </p:spPr>
        <p:txBody>
          <a:bodyPr anchor="t">
            <a:normAutofit/>
          </a:bodyPr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5791200" cy="13716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76200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172201"/>
            <a:ext cx="3429000" cy="304800"/>
          </a:xfrm>
          <a:prstGeom prst="rect">
            <a:avLst/>
          </a:prstGeom>
        </p:spPr>
        <p:txBody>
          <a:bodyPr vert="horz" lIns="91440" tIns="45720" rIns="91440" bIns="0" rtlCol="0" anchor="b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2361C9B1-B016-4E8E-8C25-7200254FA83A}" type="datetimeFigureOut">
              <a:rPr lang="de-CH" smtClean="0"/>
              <a:t>07.08.2017</a:t>
            </a:fld>
            <a:endParaRPr lang="de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492875"/>
            <a:ext cx="3429000" cy="28384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de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400" b="1">
                <a:solidFill>
                  <a:schemeClr val="tx2"/>
                </a:solidFill>
              </a:defRPr>
            </a:lvl1pPr>
          </a:lstStyle>
          <a:p>
            <a:fld id="{DD5C2DD5-2279-4C1F-AF7C-284B3C8AA2B9}" type="slidenum">
              <a:rPr lang="de-CH" smtClean="0"/>
              <a:t>‹Nr.›</a:t>
            </a:fld>
            <a:endParaRPr lang="de-CH"/>
          </a:p>
        </p:txBody>
      </p:sp>
      <p:sp>
        <p:nvSpPr>
          <p:cNvPr id="7" name="Rectangle 6"/>
          <p:cNvSpPr/>
          <p:nvPr/>
        </p:nvSpPr>
        <p:spPr>
          <a:xfrm>
            <a:off x="9001124" y="0"/>
            <a:ext cx="142876" cy="13716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9001124" y="1371600"/>
            <a:ext cx="142876" cy="54864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3600" kern="1200" cap="all" spc="-6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spcAft>
          <a:spcPts val="600"/>
        </a:spcAft>
        <a:buFont typeface="Arial" pitchFamily="34" charset="0"/>
        <a:buNone/>
        <a:defRPr sz="20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CH" sz="6600" smtClean="0"/>
              <a:t>Suche, </a:t>
            </a:r>
            <a:r>
              <a:rPr lang="de-CH" sz="6600" dirty="0" smtClean="0"/>
              <a:t>systematisch</a:t>
            </a:r>
            <a:endParaRPr lang="de-CH" sz="6600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de-CH" dirty="0" smtClean="0"/>
              <a:t>Unterscheide offene und geschlossene Fragen mit bekannten und unbekannten Quellen</a:t>
            </a:r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35235668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 smtClean="0"/>
              <a:t>Das will ich wissen</a:t>
            </a:r>
            <a:endParaRPr lang="de-CH" dirty="0"/>
          </a:p>
        </p:txBody>
      </p:sp>
      <p:graphicFrame>
        <p:nvGraphicFramePr>
          <p:cNvPr id="4" name="Inhaltsplatzhalt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99621909"/>
              </p:ext>
            </p:extLst>
          </p:nvPr>
        </p:nvGraphicFramePr>
        <p:xfrm>
          <a:off x="457200" y="1752600"/>
          <a:ext cx="7620000" cy="484632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3810000"/>
                <a:gridCol w="3810000"/>
              </a:tblGrid>
              <a:tr h="370840">
                <a:tc>
                  <a:txBody>
                    <a:bodyPr/>
                    <a:lstStyle/>
                    <a:p>
                      <a:endParaRPr lang="de-CH" dirty="0" smtClean="0"/>
                    </a:p>
                    <a:p>
                      <a:endParaRPr lang="de-CH" dirty="0" smtClean="0"/>
                    </a:p>
                    <a:p>
                      <a:r>
                        <a:rPr lang="de-CH" dirty="0" smtClean="0"/>
                        <a:t>Wie</a:t>
                      </a:r>
                      <a:r>
                        <a:rPr lang="de-CH" baseline="0" dirty="0" smtClean="0"/>
                        <a:t> viele Kamele </a:t>
                      </a:r>
                      <a:r>
                        <a:rPr lang="de-CH" sz="1800" b="1" i="0" u="none" strike="noStrike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gibt es</a:t>
                      </a:r>
                    </a:p>
                    <a:p>
                      <a:r>
                        <a:rPr lang="de-CH" sz="1800" b="1" i="0" u="none" strike="noStrike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gemäss statistischem</a:t>
                      </a:r>
                    </a:p>
                    <a:p>
                      <a:r>
                        <a:rPr lang="de-CH" sz="1800" b="1" i="0" u="none" strike="noStrike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Jahrbuch in der Schweiz?</a:t>
                      </a:r>
                      <a:endParaRPr lang="de-CH" dirty="0" smtClean="0"/>
                    </a:p>
                    <a:p>
                      <a:endParaRPr lang="de-CH" dirty="0" smtClean="0"/>
                    </a:p>
                    <a:p>
                      <a:endParaRPr lang="de-CH" dirty="0" smtClean="0"/>
                    </a:p>
                    <a:p>
                      <a:endParaRPr lang="de-CH" dirty="0" smtClean="0"/>
                    </a:p>
                    <a:p>
                      <a:endParaRPr lang="de-C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CH" dirty="0" smtClean="0"/>
                    </a:p>
                    <a:p>
                      <a:endParaRPr lang="de-CH" dirty="0" smtClean="0"/>
                    </a:p>
                    <a:p>
                      <a:r>
                        <a:rPr lang="de-CH" dirty="0" smtClean="0"/>
                        <a:t>Welche</a:t>
                      </a:r>
                      <a:r>
                        <a:rPr lang="de-CH" baseline="0" dirty="0" smtClean="0"/>
                        <a:t> Bedeutung hat der Ausdruck «Transsubstantiation»?</a:t>
                      </a:r>
                      <a:endParaRPr lang="de-CH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de-CH" dirty="0" smtClean="0"/>
                    </a:p>
                    <a:p>
                      <a:r>
                        <a:rPr lang="de-CH" sz="1800" b="1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Wie unterscheiden sich die</a:t>
                      </a:r>
                    </a:p>
                    <a:p>
                      <a:r>
                        <a:rPr lang="de-CH" sz="1800" b="1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US- und EU-Ansätze bzgl.</a:t>
                      </a:r>
                    </a:p>
                    <a:p>
                      <a:r>
                        <a:rPr lang="de-CH" sz="1800" b="1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Datenschutz im Internet?</a:t>
                      </a:r>
                      <a:endParaRPr lang="de-CH" dirty="0" smtClean="0"/>
                    </a:p>
                    <a:p>
                      <a:endParaRPr lang="de-CH" dirty="0" smtClean="0"/>
                    </a:p>
                    <a:p>
                      <a:endParaRPr lang="de-CH" dirty="0" smtClean="0"/>
                    </a:p>
                    <a:p>
                      <a:endParaRPr lang="de-CH" dirty="0" smtClean="0"/>
                    </a:p>
                    <a:p>
                      <a:endParaRPr lang="de-C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CH" sz="1800" b="1" i="0" u="none" strike="noStrike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de-CH" sz="1800" b="1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Was unternimmt die WHO</a:t>
                      </a:r>
                    </a:p>
                    <a:p>
                      <a:r>
                        <a:rPr lang="de-CH" sz="1800" b="1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zur Bekämpfung der</a:t>
                      </a:r>
                    </a:p>
                    <a:p>
                      <a:r>
                        <a:rPr lang="de-CH" sz="1800" b="1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Bilharziose in Afrika?</a:t>
                      </a:r>
                      <a:endParaRPr lang="de-CH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437066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CH" sz="2800" dirty="0" smtClean="0"/>
              <a:t>Unterscheide: offene und geschlossene Fragen</a:t>
            </a:r>
            <a:endParaRPr lang="de-CH" sz="2800" dirty="0"/>
          </a:p>
        </p:txBody>
      </p:sp>
      <p:graphicFrame>
        <p:nvGraphicFramePr>
          <p:cNvPr id="4" name="Inhaltsplatzhalt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37399480"/>
              </p:ext>
            </p:extLst>
          </p:nvPr>
        </p:nvGraphicFramePr>
        <p:xfrm>
          <a:off x="457200" y="1752600"/>
          <a:ext cx="7620000" cy="484632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3810000"/>
                <a:gridCol w="3810000"/>
              </a:tblGrid>
              <a:tr h="370840">
                <a:tc>
                  <a:txBody>
                    <a:bodyPr/>
                    <a:lstStyle/>
                    <a:p>
                      <a:r>
                        <a:rPr lang="de-CH" dirty="0" smtClean="0">
                          <a:solidFill>
                            <a:srgbClr val="FF0000"/>
                          </a:solidFill>
                        </a:rPr>
                        <a:t>Geschlossene Frage</a:t>
                      </a:r>
                    </a:p>
                    <a:p>
                      <a:endParaRPr lang="de-CH" dirty="0" smtClean="0"/>
                    </a:p>
                    <a:p>
                      <a:r>
                        <a:rPr lang="de-CH" dirty="0" smtClean="0"/>
                        <a:t>Wie</a:t>
                      </a:r>
                      <a:r>
                        <a:rPr lang="de-CH" baseline="0" dirty="0" smtClean="0"/>
                        <a:t> viele Kamele </a:t>
                      </a:r>
                      <a:r>
                        <a:rPr lang="de-CH" sz="1800" b="1" i="0" u="none" strike="noStrike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gibt es</a:t>
                      </a:r>
                    </a:p>
                    <a:p>
                      <a:r>
                        <a:rPr lang="de-CH" sz="1800" b="1" i="0" u="none" strike="noStrike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gemäss statistischem</a:t>
                      </a:r>
                    </a:p>
                    <a:p>
                      <a:r>
                        <a:rPr lang="de-CH" sz="1800" b="1" i="0" u="none" strike="noStrike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Jahrbuch in der Schweiz?</a:t>
                      </a:r>
                      <a:endParaRPr lang="de-CH" dirty="0" smtClean="0"/>
                    </a:p>
                    <a:p>
                      <a:endParaRPr lang="de-CH" dirty="0" smtClean="0"/>
                    </a:p>
                    <a:p>
                      <a:endParaRPr lang="de-CH" dirty="0" smtClean="0"/>
                    </a:p>
                    <a:p>
                      <a:endParaRPr lang="de-CH" dirty="0" smtClean="0"/>
                    </a:p>
                    <a:p>
                      <a:endParaRPr lang="de-C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CH" dirty="0" smtClean="0">
                          <a:solidFill>
                            <a:srgbClr val="FF0000"/>
                          </a:solidFill>
                        </a:rPr>
                        <a:t>Geschlossene Frage</a:t>
                      </a:r>
                    </a:p>
                    <a:p>
                      <a:endParaRPr lang="de-CH" dirty="0" smtClean="0"/>
                    </a:p>
                    <a:p>
                      <a:r>
                        <a:rPr lang="de-CH" dirty="0" smtClean="0"/>
                        <a:t>Welche</a:t>
                      </a:r>
                      <a:r>
                        <a:rPr lang="de-CH" baseline="0" dirty="0" smtClean="0"/>
                        <a:t> Bedeutung hat der Ausdruck «Transsubstantiation»?</a:t>
                      </a:r>
                      <a:endParaRPr lang="de-CH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e-CH" b="1" dirty="0" smtClean="0">
                          <a:solidFill>
                            <a:srgbClr val="FF0000"/>
                          </a:solidFill>
                        </a:rPr>
                        <a:t>Offene Frage</a:t>
                      </a:r>
                    </a:p>
                    <a:p>
                      <a:endParaRPr lang="de-CH" dirty="0" smtClean="0"/>
                    </a:p>
                    <a:p>
                      <a:r>
                        <a:rPr lang="de-CH" sz="1800" b="1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Wie unterscheiden sich die</a:t>
                      </a:r>
                    </a:p>
                    <a:p>
                      <a:r>
                        <a:rPr lang="de-CH" sz="1800" b="1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US- und EU-Ansätze bzgl.</a:t>
                      </a:r>
                    </a:p>
                    <a:p>
                      <a:r>
                        <a:rPr lang="de-CH" sz="1800" b="1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Datenschutz im Internet?</a:t>
                      </a:r>
                      <a:endParaRPr lang="de-CH" dirty="0" smtClean="0"/>
                    </a:p>
                    <a:p>
                      <a:endParaRPr lang="de-CH" dirty="0" smtClean="0"/>
                    </a:p>
                    <a:p>
                      <a:endParaRPr lang="de-CH" dirty="0" smtClean="0"/>
                    </a:p>
                    <a:p>
                      <a:endParaRPr lang="de-C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CH" sz="1800" b="1" i="0" u="none" strike="noStrike" kern="1200" baseline="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Offene Frage</a:t>
                      </a:r>
                    </a:p>
                    <a:p>
                      <a:endParaRPr lang="de-CH" sz="1800" b="1" i="0" u="none" strike="noStrike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de-CH" sz="1800" b="1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Was unternimmt die WHO</a:t>
                      </a:r>
                    </a:p>
                    <a:p>
                      <a:r>
                        <a:rPr lang="de-CH" sz="1800" b="1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zur Bekämpfung der</a:t>
                      </a:r>
                    </a:p>
                    <a:p>
                      <a:r>
                        <a:rPr lang="de-CH" sz="1800" b="1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Bilharziose in Afrika?</a:t>
                      </a:r>
                      <a:endParaRPr lang="de-CH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596556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CH" sz="2800" dirty="0" smtClean="0"/>
              <a:t>Und Fragen mit bekannten und unbekannten Quellen</a:t>
            </a:r>
            <a:endParaRPr lang="de-CH" sz="2800" dirty="0"/>
          </a:p>
        </p:txBody>
      </p:sp>
      <p:graphicFrame>
        <p:nvGraphicFramePr>
          <p:cNvPr id="4" name="Inhaltsplatzhalt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60696466"/>
              </p:ext>
            </p:extLst>
          </p:nvPr>
        </p:nvGraphicFramePr>
        <p:xfrm>
          <a:off x="457200" y="1752600"/>
          <a:ext cx="7620000" cy="484632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3810000"/>
                <a:gridCol w="3810000"/>
              </a:tblGrid>
              <a:tr h="370840">
                <a:tc>
                  <a:txBody>
                    <a:bodyPr/>
                    <a:lstStyle/>
                    <a:p>
                      <a:r>
                        <a:rPr lang="de-CH" dirty="0" smtClean="0">
                          <a:solidFill>
                            <a:srgbClr val="FF0000"/>
                          </a:solidFill>
                        </a:rPr>
                        <a:t>Geschlossene Frage</a:t>
                      </a:r>
                    </a:p>
                    <a:p>
                      <a:r>
                        <a:rPr lang="de-CH" dirty="0" smtClean="0">
                          <a:solidFill>
                            <a:srgbClr val="FF0000"/>
                          </a:solidFill>
                        </a:rPr>
                        <a:t>Bekannte Quelle</a:t>
                      </a:r>
                    </a:p>
                    <a:p>
                      <a:endParaRPr lang="de-CH" dirty="0" smtClean="0"/>
                    </a:p>
                    <a:p>
                      <a:r>
                        <a:rPr lang="de-CH" dirty="0" smtClean="0"/>
                        <a:t>Wie</a:t>
                      </a:r>
                      <a:r>
                        <a:rPr lang="de-CH" baseline="0" dirty="0" smtClean="0"/>
                        <a:t> viele Kamele </a:t>
                      </a:r>
                      <a:r>
                        <a:rPr lang="de-CH" sz="1800" b="1" i="0" u="none" strike="noStrike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gibt es</a:t>
                      </a:r>
                    </a:p>
                    <a:p>
                      <a:r>
                        <a:rPr lang="de-CH" sz="1800" b="1" i="0" u="none" strike="noStrike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gemäss statistischem</a:t>
                      </a:r>
                    </a:p>
                    <a:p>
                      <a:r>
                        <a:rPr lang="de-CH" sz="1800" b="1" i="0" u="none" strike="noStrike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Jahrbuch in der Schweiz?</a:t>
                      </a:r>
                      <a:endParaRPr lang="de-CH" dirty="0" smtClean="0"/>
                    </a:p>
                    <a:p>
                      <a:endParaRPr lang="de-CH" dirty="0" smtClean="0"/>
                    </a:p>
                    <a:p>
                      <a:endParaRPr lang="de-CH" dirty="0" smtClean="0"/>
                    </a:p>
                    <a:p>
                      <a:endParaRPr lang="de-C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CH" dirty="0" smtClean="0">
                          <a:solidFill>
                            <a:srgbClr val="FF0000"/>
                          </a:solidFill>
                        </a:rPr>
                        <a:t>Geschlossene Frage</a:t>
                      </a:r>
                    </a:p>
                    <a:p>
                      <a:r>
                        <a:rPr lang="de-CH" dirty="0" smtClean="0">
                          <a:solidFill>
                            <a:srgbClr val="FF0000"/>
                          </a:solidFill>
                        </a:rPr>
                        <a:t>Unbekannte Quelle</a:t>
                      </a:r>
                    </a:p>
                    <a:p>
                      <a:endParaRPr lang="de-CH" dirty="0" smtClean="0"/>
                    </a:p>
                    <a:p>
                      <a:r>
                        <a:rPr lang="de-CH" dirty="0" smtClean="0"/>
                        <a:t>Welche</a:t>
                      </a:r>
                      <a:r>
                        <a:rPr lang="de-CH" baseline="0" dirty="0" smtClean="0"/>
                        <a:t> Bedeutung hat der Ausdruck «Transsubstantiation»?</a:t>
                      </a:r>
                    </a:p>
                    <a:p>
                      <a:endParaRPr lang="de-CH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e-CH" b="1" dirty="0" smtClean="0">
                          <a:solidFill>
                            <a:srgbClr val="FF0000"/>
                          </a:solidFill>
                        </a:rPr>
                        <a:t>Offene Frage</a:t>
                      </a:r>
                    </a:p>
                    <a:p>
                      <a:r>
                        <a:rPr lang="de-CH" b="1" dirty="0" smtClean="0">
                          <a:solidFill>
                            <a:srgbClr val="FF0000"/>
                          </a:solidFill>
                        </a:rPr>
                        <a:t>Unbekannte Quelle</a:t>
                      </a:r>
                    </a:p>
                    <a:p>
                      <a:endParaRPr lang="de-CH" dirty="0" smtClean="0"/>
                    </a:p>
                    <a:p>
                      <a:r>
                        <a:rPr lang="de-CH" sz="1800" b="1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Wie unterscheiden sich die</a:t>
                      </a:r>
                    </a:p>
                    <a:p>
                      <a:r>
                        <a:rPr lang="de-CH" sz="1800" b="1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US- und EU-Ansätze bzgl.</a:t>
                      </a:r>
                    </a:p>
                    <a:p>
                      <a:r>
                        <a:rPr lang="de-CH" sz="1800" b="1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Datenschutz im Internet?</a:t>
                      </a:r>
                      <a:endParaRPr lang="de-CH" dirty="0" smtClean="0"/>
                    </a:p>
                    <a:p>
                      <a:endParaRPr lang="de-CH" dirty="0" smtClean="0"/>
                    </a:p>
                    <a:p>
                      <a:endParaRPr lang="de-C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CH" sz="1800" b="1" i="0" u="none" strike="noStrike" kern="1200" baseline="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Offene Frage</a:t>
                      </a:r>
                    </a:p>
                    <a:p>
                      <a:r>
                        <a:rPr lang="de-CH" sz="1800" b="1" i="0" u="none" strike="noStrike" kern="1200" baseline="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Bekannte Quelle</a:t>
                      </a:r>
                    </a:p>
                    <a:p>
                      <a:endParaRPr lang="de-CH" sz="1800" b="1" i="0" u="none" strike="noStrike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de-CH" sz="1800" b="1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Was unternimmt die WHO</a:t>
                      </a:r>
                    </a:p>
                    <a:p>
                      <a:r>
                        <a:rPr lang="de-CH" sz="1800" b="1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zur Bekämpfung der</a:t>
                      </a:r>
                    </a:p>
                    <a:p>
                      <a:r>
                        <a:rPr lang="de-CH" sz="1800" b="1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Bilharziose in Afrika?</a:t>
                      </a:r>
                      <a:endParaRPr lang="de-CH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808055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CH" sz="2800" dirty="0" smtClean="0"/>
              <a:t>Und Fragen mit bekannten und unbekannten Quellen</a:t>
            </a:r>
            <a:endParaRPr lang="de-CH" sz="2800" dirty="0"/>
          </a:p>
        </p:txBody>
      </p:sp>
      <p:graphicFrame>
        <p:nvGraphicFramePr>
          <p:cNvPr id="4" name="Inhaltsplatzhalt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23071888"/>
              </p:ext>
            </p:extLst>
          </p:nvPr>
        </p:nvGraphicFramePr>
        <p:xfrm>
          <a:off x="457200" y="1752600"/>
          <a:ext cx="8147248" cy="484632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3970784"/>
                <a:gridCol w="4176464"/>
              </a:tblGrid>
              <a:tr h="370840">
                <a:tc>
                  <a:txBody>
                    <a:bodyPr/>
                    <a:lstStyle/>
                    <a:p>
                      <a:r>
                        <a:rPr lang="de-CH" dirty="0" smtClean="0">
                          <a:solidFill>
                            <a:srgbClr val="FF0000"/>
                          </a:solidFill>
                        </a:rPr>
                        <a:t>Geschlossene Frage</a:t>
                      </a:r>
                    </a:p>
                    <a:p>
                      <a:r>
                        <a:rPr lang="de-CH" dirty="0" smtClean="0">
                          <a:solidFill>
                            <a:srgbClr val="FF0000"/>
                          </a:solidFill>
                        </a:rPr>
                        <a:t>Bekannte Quelle:</a:t>
                      </a:r>
                      <a:r>
                        <a:rPr lang="de-CH" baseline="0" dirty="0" smtClean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de-CH" baseline="0" dirty="0" smtClean="0">
                          <a:solidFill>
                            <a:schemeClr val="bg1"/>
                          </a:solidFill>
                        </a:rPr>
                        <a:t>http://www.bfs.admin.ch/</a:t>
                      </a:r>
                      <a:endParaRPr lang="de-CH" dirty="0" smtClean="0">
                        <a:solidFill>
                          <a:schemeClr val="bg1"/>
                        </a:solidFill>
                      </a:endParaRPr>
                    </a:p>
                    <a:p>
                      <a:endParaRPr lang="de-CH" dirty="0" smtClean="0"/>
                    </a:p>
                    <a:p>
                      <a:r>
                        <a:rPr lang="de-CH" dirty="0" smtClean="0"/>
                        <a:t>Wie</a:t>
                      </a:r>
                      <a:r>
                        <a:rPr lang="de-CH" baseline="0" dirty="0" smtClean="0"/>
                        <a:t> viele Kamele </a:t>
                      </a:r>
                      <a:r>
                        <a:rPr lang="de-CH" sz="1800" b="1" i="0" u="none" strike="noStrike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gibt es</a:t>
                      </a:r>
                    </a:p>
                    <a:p>
                      <a:r>
                        <a:rPr lang="de-CH" sz="1800" b="1" i="0" u="none" strike="noStrike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gemäss statistischem</a:t>
                      </a:r>
                    </a:p>
                    <a:p>
                      <a:r>
                        <a:rPr lang="de-CH" sz="1800" b="1" i="0" u="none" strike="noStrike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Jahrbuch in der Schweiz?</a:t>
                      </a:r>
                      <a:endParaRPr lang="de-CH" dirty="0" smtClean="0"/>
                    </a:p>
                    <a:p>
                      <a:endParaRPr lang="de-CH" dirty="0" smtClean="0"/>
                    </a:p>
                    <a:p>
                      <a:endParaRPr lang="de-C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CH" dirty="0" smtClean="0">
                          <a:solidFill>
                            <a:srgbClr val="FF0000"/>
                          </a:solidFill>
                        </a:rPr>
                        <a:t>Geschlossene Frage:</a:t>
                      </a:r>
                    </a:p>
                    <a:p>
                      <a:r>
                        <a:rPr lang="de-CH" dirty="0" smtClean="0">
                          <a:solidFill>
                            <a:srgbClr val="FF0000"/>
                          </a:solidFill>
                        </a:rPr>
                        <a:t>Unbekannte Quelle</a:t>
                      </a:r>
                    </a:p>
                    <a:p>
                      <a:endParaRPr lang="de-CH" dirty="0" smtClean="0"/>
                    </a:p>
                    <a:p>
                      <a:r>
                        <a:rPr lang="de-CH" dirty="0" smtClean="0"/>
                        <a:t>Welche</a:t>
                      </a:r>
                      <a:r>
                        <a:rPr lang="de-CH" baseline="0" dirty="0" smtClean="0"/>
                        <a:t> Bedeutung hat der Ausdruck «Transsubstantiation»?</a:t>
                      </a:r>
                    </a:p>
                    <a:p>
                      <a:endParaRPr lang="de-CH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e-CH" b="1" dirty="0" smtClean="0">
                          <a:solidFill>
                            <a:srgbClr val="FF0000"/>
                          </a:solidFill>
                        </a:rPr>
                        <a:t>Offene Frage</a:t>
                      </a:r>
                    </a:p>
                    <a:p>
                      <a:r>
                        <a:rPr lang="de-CH" b="1" dirty="0" smtClean="0">
                          <a:solidFill>
                            <a:srgbClr val="FF0000"/>
                          </a:solidFill>
                        </a:rPr>
                        <a:t>Unbekannte Quelle</a:t>
                      </a:r>
                    </a:p>
                    <a:p>
                      <a:endParaRPr lang="de-CH" dirty="0" smtClean="0"/>
                    </a:p>
                    <a:p>
                      <a:r>
                        <a:rPr lang="de-CH" sz="1800" b="1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Wie unterscheiden sich die</a:t>
                      </a:r>
                    </a:p>
                    <a:p>
                      <a:r>
                        <a:rPr lang="de-CH" sz="1800" b="1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US- und EU-Ansätze bzgl.</a:t>
                      </a:r>
                    </a:p>
                    <a:p>
                      <a:r>
                        <a:rPr lang="de-CH" sz="1800" b="1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Datenschutz im Internet?</a:t>
                      </a:r>
                      <a:endParaRPr lang="de-CH" dirty="0" smtClean="0"/>
                    </a:p>
                    <a:p>
                      <a:endParaRPr lang="de-CH" dirty="0" smtClean="0"/>
                    </a:p>
                    <a:p>
                      <a:endParaRPr lang="de-C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CH" sz="1800" b="1" i="0" u="none" strike="noStrike" kern="1200" baseline="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Offene Frage</a:t>
                      </a:r>
                    </a:p>
                    <a:p>
                      <a:r>
                        <a:rPr lang="de-CH" sz="1800" b="1" i="0" u="none" strike="noStrike" kern="1200" baseline="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Bekannte Quelle: </a:t>
                      </a:r>
                      <a:endParaRPr lang="de-CH" sz="1800" b="1" i="0" u="none" strike="noStrike" kern="1200" baseline="0" dirty="0" smtClean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de-CH" sz="1800" b="1" i="0" u="none" strike="noStrike" kern="1200" baseline="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http://www.who.int</a:t>
                      </a:r>
                    </a:p>
                    <a:p>
                      <a:r>
                        <a:rPr lang="de-CH" sz="1800" b="1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Was unternimmt die WHO</a:t>
                      </a:r>
                    </a:p>
                    <a:p>
                      <a:r>
                        <a:rPr lang="de-CH" sz="1800" b="1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zur Bekämpfung der</a:t>
                      </a:r>
                    </a:p>
                    <a:p>
                      <a:r>
                        <a:rPr lang="de-CH" sz="1800" b="1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Bilharziose in Afrika?</a:t>
                      </a:r>
                      <a:endParaRPr lang="de-CH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81778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ssenz">
  <a:themeElements>
    <a:clrScheme name="Essenz">
      <a:dk1>
        <a:srgbClr val="000000"/>
      </a:dk1>
      <a:lt1>
        <a:srgbClr val="FFFFFF"/>
      </a:lt1>
      <a:dk2>
        <a:srgbClr val="D1282E"/>
      </a:dk2>
      <a:lt2>
        <a:srgbClr val="C8C8B1"/>
      </a:lt2>
      <a:accent1>
        <a:srgbClr val="7A7A7A"/>
      </a:accent1>
      <a:accent2>
        <a:srgbClr val="F5C201"/>
      </a:accent2>
      <a:accent3>
        <a:srgbClr val="526DB0"/>
      </a:accent3>
      <a:accent4>
        <a:srgbClr val="989AAC"/>
      </a:accent4>
      <a:accent5>
        <a:srgbClr val="DC5924"/>
      </a:accent5>
      <a:accent6>
        <a:srgbClr val="B4B392"/>
      </a:accent6>
      <a:hlink>
        <a:srgbClr val="CC9900"/>
      </a:hlink>
      <a:folHlink>
        <a:srgbClr val="969696"/>
      </a:folHlink>
    </a:clrScheme>
    <a:fontScheme name="Essenz">
      <a:majorFont>
        <a:latin typeface="Arial Black"/>
        <a:ea typeface=""/>
        <a:cs typeface=""/>
        <a:font script="Jpan" typeface="ＭＳ Ｐゴシック"/>
        <a:font script="Hang" typeface="HY견고딕"/>
        <a:font script="Hans" typeface="微软雅黑"/>
        <a:font script="Hant" typeface="微軟正黑體"/>
        <a:font script="Arab" typeface="Tahoma"/>
        <a:font script="Hebr" typeface="Ta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senz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250000"/>
              </a:schemeClr>
            </a:gs>
            <a:gs pos="35000">
              <a:schemeClr val="phClr">
                <a:tint val="47000"/>
                <a:satMod val="275000"/>
              </a:schemeClr>
            </a:gs>
            <a:gs pos="100000">
              <a:schemeClr val="phClr">
                <a:tint val="25000"/>
                <a:satMod val="300000"/>
              </a:schemeClr>
            </a:gs>
          </a:gsLst>
          <a:lin ang="16200000" scaled="1"/>
        </a:gradFill>
        <a:solidFill>
          <a:schemeClr val="phClr">
            <a:satMod val="110000"/>
          </a:schemeClr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4127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9999" dist="23000" algn="bl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19050" algn="bl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l"/>
          </a:scene3d>
          <a:sp3d prstMaterial="plastic">
            <a:bevelT w="38100" h="31750"/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6000"/>
              </a:schemeClr>
              <a:schemeClr val="phClr">
                <a:shade val="94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84000"/>
                <a:satMod val="110000"/>
              </a:schemeClr>
            </a:gs>
            <a:gs pos="44000">
              <a:schemeClr val="phClr">
                <a:tint val="93000"/>
                <a:satMod val="115000"/>
              </a:schemeClr>
            </a:gs>
            <a:gs pos="100000">
              <a:schemeClr val="phClr">
                <a:tint val="100000"/>
                <a:shade val="59000"/>
                <a:satMod val="120000"/>
              </a:schemeClr>
            </a:gs>
          </a:gsLst>
          <a:path path="circle">
            <a:fillToRect l="40000" t="60000" r="60000" b="4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Essential</Template>
  <TotalTime>0</TotalTime>
  <Words>268</Words>
  <Application>Microsoft Office PowerPoint</Application>
  <PresentationFormat>Bildschirmpräsentation (4:3)</PresentationFormat>
  <Paragraphs>97</Paragraphs>
  <Slides>5</Slides>
  <Notes>5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5</vt:i4>
      </vt:variant>
    </vt:vector>
  </HeadingPairs>
  <TitlesOfParts>
    <vt:vector size="6" baseType="lpstr">
      <vt:lpstr>Essenz</vt:lpstr>
      <vt:lpstr>Suche, systematisch</vt:lpstr>
      <vt:lpstr>Das will ich wissen</vt:lpstr>
      <vt:lpstr>Unterscheide: offene und geschlossene Fragen</vt:lpstr>
      <vt:lpstr>Und Fragen mit bekannten und unbekannten Quellen</vt:lpstr>
      <vt:lpstr>Und Fragen mit bekannten und unbekannten Quellen</vt:lpstr>
    </vt:vector>
  </TitlesOfParts>
  <Company>Gewerblich-Industrielle Berufsschule Bern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Suche systematisch</dc:title>
  <dc:creator>Bernhard Roten</dc:creator>
  <cp:lastModifiedBy>Bernhard Roten</cp:lastModifiedBy>
  <cp:revision>6</cp:revision>
  <cp:lastPrinted>2016-03-04T10:57:57Z</cp:lastPrinted>
  <dcterms:created xsi:type="dcterms:W3CDTF">2013-03-13T14:33:35Z</dcterms:created>
  <dcterms:modified xsi:type="dcterms:W3CDTF">2017-08-07T10:02:12Z</dcterms:modified>
</cp:coreProperties>
</file>